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1"/>
  </p:notesMasterIdLst>
  <p:sldIdLst>
    <p:sldId id="269" r:id="rId2"/>
    <p:sldId id="319" r:id="rId3"/>
    <p:sldId id="315" r:id="rId4"/>
    <p:sldId id="316" r:id="rId5"/>
    <p:sldId id="317" r:id="rId6"/>
    <p:sldId id="287" r:id="rId7"/>
    <p:sldId id="288" r:id="rId8"/>
    <p:sldId id="289" r:id="rId9"/>
    <p:sldId id="290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32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CDB771-FB1D-442E-BB1D-8DBF643F1749}" type="datetimeFigureOut">
              <a:rPr lang="ru-RU" smtClean="0"/>
              <a:pPr/>
              <a:t>13.05.2017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99571C-CE08-4F0B-A247-80B56B750A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322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13.05.2017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13.05.2017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13.05.2017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13.05.2017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13.05.2017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13.05.2017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13.05.2017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13.05.2017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egionr.ru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egionr.ru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egionr.ru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egionr.ru/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egionr.ru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egionr.ru/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egionr.ru/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egionr.ru/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egionr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egionr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egionr.r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egionr.r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egionr.r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egionr.r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egionr.ru/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egionr.ru/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egionr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780108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chemeClr val="bg1"/>
                </a:solidFill>
              </a:rPr>
              <a:t>Сочинение 15.2 на </a:t>
            </a:r>
            <a:r>
              <a:rPr lang="ru-RU" sz="4000" dirty="0" err="1" smtClean="0">
                <a:solidFill>
                  <a:schemeClr val="bg1"/>
                </a:solidFill>
              </a:rPr>
              <a:t>огэ</a:t>
            </a:r>
            <a:r>
              <a:rPr lang="ru-RU" sz="4000" dirty="0" smtClean="0">
                <a:solidFill>
                  <a:schemeClr val="bg1"/>
                </a:solidFill>
              </a:rPr>
              <a:t>: алгоритм подготовки и выполнения 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  <a:buClr>
                <a:schemeClr val="accent3"/>
              </a:buClr>
              <a:defRPr/>
            </a:pPr>
            <a:r>
              <a:rPr lang="ru-RU" sz="1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Наталья </a:t>
            </a:r>
            <a:r>
              <a:rPr lang="ru-RU" sz="1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Аркадьевна Сенина </a:t>
            </a:r>
          </a:p>
          <a:p>
            <a:pPr>
              <a:lnSpc>
                <a:spcPct val="80000"/>
              </a:lnSpc>
              <a:buClr>
                <a:schemeClr val="accent3"/>
              </a:buClr>
              <a:defRPr/>
            </a:pPr>
            <a:r>
              <a:rPr lang="ru-RU" sz="7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начальник отдела русского языка и литературы издательства «Легион»,</a:t>
            </a:r>
          </a:p>
          <a:p>
            <a:pPr>
              <a:lnSpc>
                <a:spcPct val="80000"/>
              </a:lnSpc>
              <a:buClr>
                <a:schemeClr val="accent3"/>
              </a:buClr>
              <a:defRPr/>
            </a:pPr>
            <a:r>
              <a:rPr lang="ru-RU" sz="7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кандидат </a:t>
            </a:r>
            <a:r>
              <a:rPr lang="ru-RU" sz="7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филологических наук, </a:t>
            </a:r>
            <a:r>
              <a:rPr lang="ru-RU" sz="7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доцент, </a:t>
            </a:r>
            <a:r>
              <a:rPr lang="ru-RU" sz="7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заведующий кафедрой русского языка, культуры и коррекции  речи </a:t>
            </a:r>
            <a:r>
              <a:rPr lang="ru-RU" sz="7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Таганрогского института </a:t>
            </a:r>
            <a:r>
              <a:rPr lang="ru-RU" sz="7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имени </a:t>
            </a:r>
            <a:r>
              <a:rPr lang="ru-RU" sz="7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А.П.Чехова</a:t>
            </a:r>
          </a:p>
          <a:p>
            <a:pPr>
              <a:lnSpc>
                <a:spcPct val="80000"/>
              </a:lnSpc>
              <a:buClr>
                <a:schemeClr val="accent3"/>
              </a:buClr>
              <a:defRPr/>
            </a:pPr>
            <a:r>
              <a:rPr lang="ru-RU" sz="7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7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Clr>
                <a:schemeClr val="accent3"/>
              </a:buClr>
              <a:defRPr/>
            </a:pPr>
            <a:endParaRPr lang="ru-RU" sz="7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Picture 2" descr="C:\Users\bershadskaya_vv\Desktop\Рисунок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021288"/>
            <a:ext cx="1656184" cy="75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31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79512" y="2492896"/>
            <a:ext cx="8316924" cy="8640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     Вдумчиво и не спеша прочитайте текст, с которого начинается часть 2 вашей экзаменационной работы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692696"/>
            <a:ext cx="723900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Последовательность работы над сочинением на тему задания 15.2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2060848"/>
            <a:ext cx="5040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1</a:t>
            </a:r>
            <a:endParaRPr lang="ru-RU" sz="28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4071770"/>
            <a:ext cx="8316924" cy="93667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     Прочитайте задание 15.2 и поработайте с предложением (фрагментом) текста, вынесенным в задание. Подчеркните в нём ключевые слова. Какая мысль заключена в этом предложении (фрагменте)?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1520" y="3685474"/>
            <a:ext cx="5040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2</a:t>
            </a:r>
            <a:endParaRPr lang="ru-RU" sz="2800" b="1" dirty="0"/>
          </a:p>
        </p:txBody>
      </p:sp>
      <p:sp>
        <p:nvSpPr>
          <p:cNvPr id="8" name="Стрелка вниз 7"/>
          <p:cNvSpPr/>
          <p:nvPr/>
        </p:nvSpPr>
        <p:spPr>
          <a:xfrm>
            <a:off x="4095658" y="3424261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095658" y="5085184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2" descr="C:\Users\bershadskaya_vv\Desktop\Рисунок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021288"/>
            <a:ext cx="1656184" cy="75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40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низ 1"/>
          <p:cNvSpPr/>
          <p:nvPr/>
        </p:nvSpPr>
        <p:spPr>
          <a:xfrm>
            <a:off x="4447408" y="188640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58998" y="677844"/>
            <a:ext cx="8415860" cy="5991516"/>
          </a:xfrm>
          <a:custGeom>
            <a:avLst/>
            <a:gdLst>
              <a:gd name="connsiteX0" fmla="*/ 0 w 8380642"/>
              <a:gd name="connsiteY0" fmla="*/ 806581 h 4839388"/>
              <a:gd name="connsiteX1" fmla="*/ 806581 w 8380642"/>
              <a:gd name="connsiteY1" fmla="*/ 0 h 4839388"/>
              <a:gd name="connsiteX2" fmla="*/ 7574061 w 8380642"/>
              <a:gd name="connsiteY2" fmla="*/ 0 h 4839388"/>
              <a:gd name="connsiteX3" fmla="*/ 8380642 w 8380642"/>
              <a:gd name="connsiteY3" fmla="*/ 806581 h 4839388"/>
              <a:gd name="connsiteX4" fmla="*/ 8380642 w 8380642"/>
              <a:gd name="connsiteY4" fmla="*/ 4032807 h 4839388"/>
              <a:gd name="connsiteX5" fmla="*/ 7574061 w 8380642"/>
              <a:gd name="connsiteY5" fmla="*/ 4839388 h 4839388"/>
              <a:gd name="connsiteX6" fmla="*/ 806581 w 8380642"/>
              <a:gd name="connsiteY6" fmla="*/ 4839388 h 4839388"/>
              <a:gd name="connsiteX7" fmla="*/ 0 w 8380642"/>
              <a:gd name="connsiteY7" fmla="*/ 4032807 h 4839388"/>
              <a:gd name="connsiteX8" fmla="*/ 0 w 8380642"/>
              <a:gd name="connsiteY8" fmla="*/ 806581 h 4839388"/>
              <a:gd name="connsiteX0" fmla="*/ 0 w 8389188"/>
              <a:gd name="connsiteY0" fmla="*/ 507478 h 4839388"/>
              <a:gd name="connsiteX1" fmla="*/ 815127 w 8389188"/>
              <a:gd name="connsiteY1" fmla="*/ 0 h 4839388"/>
              <a:gd name="connsiteX2" fmla="*/ 7582607 w 8389188"/>
              <a:gd name="connsiteY2" fmla="*/ 0 h 4839388"/>
              <a:gd name="connsiteX3" fmla="*/ 8389188 w 8389188"/>
              <a:gd name="connsiteY3" fmla="*/ 806581 h 4839388"/>
              <a:gd name="connsiteX4" fmla="*/ 8389188 w 8389188"/>
              <a:gd name="connsiteY4" fmla="*/ 4032807 h 4839388"/>
              <a:gd name="connsiteX5" fmla="*/ 7582607 w 8389188"/>
              <a:gd name="connsiteY5" fmla="*/ 4839388 h 4839388"/>
              <a:gd name="connsiteX6" fmla="*/ 815127 w 8389188"/>
              <a:gd name="connsiteY6" fmla="*/ 4839388 h 4839388"/>
              <a:gd name="connsiteX7" fmla="*/ 8546 w 8389188"/>
              <a:gd name="connsiteY7" fmla="*/ 4032807 h 4839388"/>
              <a:gd name="connsiteX8" fmla="*/ 0 w 8389188"/>
              <a:gd name="connsiteY8" fmla="*/ 507478 h 4839388"/>
              <a:gd name="connsiteX0" fmla="*/ 0 w 8389188"/>
              <a:gd name="connsiteY0" fmla="*/ 507478 h 4839446"/>
              <a:gd name="connsiteX1" fmla="*/ 815127 w 8389188"/>
              <a:gd name="connsiteY1" fmla="*/ 0 h 4839446"/>
              <a:gd name="connsiteX2" fmla="*/ 7582607 w 8389188"/>
              <a:gd name="connsiteY2" fmla="*/ 0 h 4839446"/>
              <a:gd name="connsiteX3" fmla="*/ 8389188 w 8389188"/>
              <a:gd name="connsiteY3" fmla="*/ 806581 h 4839446"/>
              <a:gd name="connsiteX4" fmla="*/ 8389188 w 8389188"/>
              <a:gd name="connsiteY4" fmla="*/ 4032807 h 4839446"/>
              <a:gd name="connsiteX5" fmla="*/ 7582607 w 8389188"/>
              <a:gd name="connsiteY5" fmla="*/ 4839388 h 4839446"/>
              <a:gd name="connsiteX6" fmla="*/ 815127 w 8389188"/>
              <a:gd name="connsiteY6" fmla="*/ 4839388 h 4839446"/>
              <a:gd name="connsiteX7" fmla="*/ 0 w 8389188"/>
              <a:gd name="connsiteY7" fmla="*/ 4408822 h 4839446"/>
              <a:gd name="connsiteX8" fmla="*/ 0 w 8389188"/>
              <a:gd name="connsiteY8" fmla="*/ 507478 h 4839446"/>
              <a:gd name="connsiteX0" fmla="*/ 0 w 8406280"/>
              <a:gd name="connsiteY0" fmla="*/ 507478 h 4839446"/>
              <a:gd name="connsiteX1" fmla="*/ 815127 w 8406280"/>
              <a:gd name="connsiteY1" fmla="*/ 0 h 4839446"/>
              <a:gd name="connsiteX2" fmla="*/ 7582607 w 8406280"/>
              <a:gd name="connsiteY2" fmla="*/ 0 h 4839446"/>
              <a:gd name="connsiteX3" fmla="*/ 8406280 w 8406280"/>
              <a:gd name="connsiteY3" fmla="*/ 498932 h 4839446"/>
              <a:gd name="connsiteX4" fmla="*/ 8389188 w 8406280"/>
              <a:gd name="connsiteY4" fmla="*/ 4032807 h 4839446"/>
              <a:gd name="connsiteX5" fmla="*/ 7582607 w 8406280"/>
              <a:gd name="connsiteY5" fmla="*/ 4839388 h 4839446"/>
              <a:gd name="connsiteX6" fmla="*/ 815127 w 8406280"/>
              <a:gd name="connsiteY6" fmla="*/ 4839388 h 4839446"/>
              <a:gd name="connsiteX7" fmla="*/ 0 w 8406280"/>
              <a:gd name="connsiteY7" fmla="*/ 4408822 h 4839446"/>
              <a:gd name="connsiteX8" fmla="*/ 0 w 8406280"/>
              <a:gd name="connsiteY8" fmla="*/ 507478 h 4839446"/>
              <a:gd name="connsiteX0" fmla="*/ 0 w 8415860"/>
              <a:gd name="connsiteY0" fmla="*/ 507478 h 4839446"/>
              <a:gd name="connsiteX1" fmla="*/ 815127 w 8415860"/>
              <a:gd name="connsiteY1" fmla="*/ 0 h 4839446"/>
              <a:gd name="connsiteX2" fmla="*/ 7582607 w 8415860"/>
              <a:gd name="connsiteY2" fmla="*/ 0 h 4839446"/>
              <a:gd name="connsiteX3" fmla="*/ 8406280 w 8415860"/>
              <a:gd name="connsiteY3" fmla="*/ 498932 h 4839446"/>
              <a:gd name="connsiteX4" fmla="*/ 8414825 w 8415860"/>
              <a:gd name="connsiteY4" fmla="*/ 4391730 h 4839446"/>
              <a:gd name="connsiteX5" fmla="*/ 7582607 w 8415860"/>
              <a:gd name="connsiteY5" fmla="*/ 4839388 h 4839446"/>
              <a:gd name="connsiteX6" fmla="*/ 815127 w 8415860"/>
              <a:gd name="connsiteY6" fmla="*/ 4839388 h 4839446"/>
              <a:gd name="connsiteX7" fmla="*/ 0 w 8415860"/>
              <a:gd name="connsiteY7" fmla="*/ 4408822 h 4839446"/>
              <a:gd name="connsiteX8" fmla="*/ 0 w 8415860"/>
              <a:gd name="connsiteY8" fmla="*/ 507478 h 4839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415860" h="4839446">
                <a:moveTo>
                  <a:pt x="0" y="507478"/>
                </a:moveTo>
                <a:cubicBezTo>
                  <a:pt x="0" y="62016"/>
                  <a:pt x="369665" y="0"/>
                  <a:pt x="815127" y="0"/>
                </a:cubicBezTo>
                <a:lnTo>
                  <a:pt x="7582607" y="0"/>
                </a:lnTo>
                <a:cubicBezTo>
                  <a:pt x="8028069" y="0"/>
                  <a:pt x="8406280" y="53470"/>
                  <a:pt x="8406280" y="498932"/>
                </a:cubicBezTo>
                <a:cubicBezTo>
                  <a:pt x="8400583" y="1676890"/>
                  <a:pt x="8420522" y="3213772"/>
                  <a:pt x="8414825" y="4391730"/>
                </a:cubicBezTo>
                <a:cubicBezTo>
                  <a:pt x="8414825" y="4837192"/>
                  <a:pt x="8028069" y="4839388"/>
                  <a:pt x="7582607" y="4839388"/>
                </a:cubicBezTo>
                <a:lnTo>
                  <a:pt x="815127" y="4839388"/>
                </a:lnTo>
                <a:cubicBezTo>
                  <a:pt x="369665" y="4839388"/>
                  <a:pt x="0" y="4854284"/>
                  <a:pt x="0" y="4408822"/>
                </a:cubicBezTo>
                <a:lnTo>
                  <a:pt x="0" y="507478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>
                <a:solidFill>
                  <a:schemeClr val="tx1"/>
                </a:solidFill>
              </a:rPr>
              <a:t>       Найдите в тексте это предложение (фрагмент) и подчеркните его.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Определите: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   а) в какой части текста находится это предложение (фрагмент) – в начале, середине или конце;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    б) кому принадлежит это высказывание – герою произведения или самому автору;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    в) какова позиция автора произведения – что он хотел сказать, какую основную мысль передать читателю (проще говоря, какова идея произведения);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    г) выражает ли автор свою позицию непосредственно (в каких-либо предложениях) или опосредованно;    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    д) если в тексте не выражена словесно основная мысль или нет прямой оценки автора, которую он даёт герою и его поступкам, то определите, при помощи каких средств автор выражает своё мнение (при помощи сюжета, композиции, образа положительного героя, портрета героя, его речевой характеристики и т.п.);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79234" y="533828"/>
            <a:ext cx="5040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3</a:t>
            </a:r>
            <a:endParaRPr lang="ru-RU" sz="2800" b="1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689724" y="1772816"/>
            <a:ext cx="0" cy="36004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689724" y="2564904"/>
            <a:ext cx="0" cy="36004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694928" y="3645024"/>
            <a:ext cx="0" cy="36004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666928" y="4725144"/>
            <a:ext cx="0" cy="36004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892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575556" y="1556792"/>
            <a:ext cx="8316924" cy="16561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>
                <a:solidFill>
                  <a:schemeClr val="tx1"/>
                </a:solidFill>
              </a:rPr>
              <a:t>     Сформулируйте идею текста (основную мысль) и определите, соответствует ли авторская позиция вашему пониманию, вашему мнению по поводу анализируемого фрагмента. (Как правило, с позицией автора трудно не согласиться, если речь идёт о каких-либо нравственных понятиях – добре, зле, честности, милосердии, предательстве и проч.)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3528" y="1412776"/>
            <a:ext cx="5040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4</a:t>
            </a:r>
            <a:endParaRPr lang="ru-RU" sz="2800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57640" y="3717032"/>
            <a:ext cx="8316924" cy="108012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>
                <a:solidFill>
                  <a:schemeClr val="tx1"/>
                </a:solidFill>
              </a:rPr>
              <a:t>     Объясните, как вы поняли предложение (фрагмент) текста: дайте своё видение, свою трактовку смысла цитаты. Помните, что вы должны выразить своё мнение о фрагменте в контексте всего рассказа в целом.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05612" y="3573016"/>
            <a:ext cx="5040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5</a:t>
            </a:r>
            <a:endParaRPr lang="ru-RU" sz="2800" b="1" dirty="0"/>
          </a:p>
        </p:txBody>
      </p:sp>
      <p:sp>
        <p:nvSpPr>
          <p:cNvPr id="8" name="Стрелка вниз 7"/>
          <p:cNvSpPr/>
          <p:nvPr/>
        </p:nvSpPr>
        <p:spPr>
          <a:xfrm>
            <a:off x="4491702" y="1078270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572000" y="3223658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4572000" y="4818322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C:\Users\bershadskaya_vv\Desktop\Рисунок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021288"/>
            <a:ext cx="1656184" cy="75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534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67544" y="1628800"/>
            <a:ext cx="8316924" cy="108012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>
                <a:solidFill>
                  <a:schemeClr val="tx1"/>
                </a:solidFill>
              </a:rPr>
              <a:t>     Найдите в тексте два примера, которыми вы сможете подтвердить своё мнение, свои рассуждения о фрагменте. Помните, что вы аргументируете (доказываете) свою оценку, своё мнение о цитате.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5516" y="1484784"/>
            <a:ext cx="5040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6</a:t>
            </a:r>
            <a:endParaRPr lang="ru-RU" sz="2800" b="1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383690" y="1124744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4383690" y="2708920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86501" y="3270132"/>
            <a:ext cx="8316924" cy="73493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>
                <a:solidFill>
                  <a:schemeClr val="tx1"/>
                </a:solidFill>
              </a:rPr>
              <a:t>     Соотнесите ваш вывод, которым вы завершаете свои рассуждения, с вашим объяснением смысла фрагмента.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5516" y="3054108"/>
            <a:ext cx="5040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7</a:t>
            </a:r>
            <a:endParaRPr lang="ru-RU" sz="2800" b="1" dirty="0"/>
          </a:p>
        </p:txBody>
      </p:sp>
      <p:sp>
        <p:nvSpPr>
          <p:cNvPr id="8" name="Стрелка вниз 7"/>
          <p:cNvSpPr/>
          <p:nvPr/>
        </p:nvSpPr>
        <p:spPr>
          <a:xfrm>
            <a:off x="4423531" y="4041068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7544" y="4559929"/>
            <a:ext cx="8316924" cy="73493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>
                <a:solidFill>
                  <a:schemeClr val="tx1"/>
                </a:solidFill>
              </a:rPr>
              <a:t>     Напишите сочинение, соблюдая структуру сочинения-рассуждения. Проверьте его.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5516" y="4278244"/>
            <a:ext cx="50405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8</a:t>
            </a:r>
            <a:endParaRPr lang="ru-RU" sz="2800" b="1" dirty="0"/>
          </a:p>
        </p:txBody>
      </p:sp>
      <p:pic>
        <p:nvPicPr>
          <p:cNvPr id="11" name="Picture 2" descr="C:\Users\bershadskaya_vv\Desktop\Рисунок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021288"/>
            <a:ext cx="1656184" cy="75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345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268760"/>
            <a:ext cx="7408333" cy="345069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ШЕФЫ</a:t>
            </a:r>
          </a:p>
          <a:p>
            <a:pPr marL="0" indent="0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(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1)Все мы, ребята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Кизлярского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детдома, жили без родных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много лет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 совсем забыли, что такое семейный уют. (2)И вдруг нас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привели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на станцию, объявили, что железнодорожники — наши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шефы и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они приглашают нас в гости.</a:t>
            </a:r>
          </a:p>
          <a:p>
            <a:pPr marL="0" indent="0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(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3)Разобрали нас по одному. (4)Дядя Вася, толстый 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весёлый начальник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привёл меня к себе домой. (5)Жена охала, долго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расспрашивала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 родных, но в конце концов принесла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душистый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борщ и сладкую печёную тыкву. (6)А дядя Вася подмигнул 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нацедил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из бочонка красного вина. (7)И себе и мне. (8)Стало весело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9)Я расхаживал по комнатам, словно плавал в каком-то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счастливом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дыму, и мне совсем не хотелось уходить.</a:t>
            </a:r>
          </a:p>
        </p:txBody>
      </p:sp>
      <p:pic>
        <p:nvPicPr>
          <p:cNvPr id="4" name="Picture 2" descr="C:\Users\bershadskaya_vv\Desktop\Рисунок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021288"/>
            <a:ext cx="1656184" cy="75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381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1"/>
          <p:cNvSpPr txBox="1">
            <a:spLocks/>
          </p:cNvSpPr>
          <p:nvPr/>
        </p:nvSpPr>
        <p:spPr>
          <a:xfrm>
            <a:off x="467544" y="836712"/>
            <a:ext cx="7408333" cy="4536504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10)В детдоме целую неделю не смолкали разговоры об этом дне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11)Ребята, переполненные необычными ощущениями «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домашней жизни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ни о чём другом не могли говорить. (12)А в школе, с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другой стороны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крышки парты, где мною были вырезаны три самых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заветных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слова: электричество — стихи — Лида, я дописал ещё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 слово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шефы.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(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13)Больше всех хвалился белорус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Вилька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(14)Он попал в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гости к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самому начальнику станции, и тот велел приходить ещё. (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15)Мне тоже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хотелось рассказать хорошее про дядю Васю, и я заявил,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он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«самый главный начальник угольного склада» и я могу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показать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где он работает. (16)Мне очень хотелось показать дядю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Васю, и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 повёл ребят. (17)Дядя Вася оказался занят. (18)Он хмуро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посмотрел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ребят, а мне сказал:</a:t>
            </a:r>
          </a:p>
        </p:txBody>
      </p:sp>
      <p:pic>
        <p:nvPicPr>
          <p:cNvPr id="3" name="Picture 2" descr="C:\Users\bershadskaya_vv\Desktop\Рисунок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021288"/>
            <a:ext cx="1656184" cy="75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10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395536" y="1052736"/>
            <a:ext cx="7408333" cy="4536504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19)– Не вовремя ты, мальчик… (20)Ты приходи в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воскресенье, домой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приходи.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(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21)Я пришёл. (22)И снова ел тыкву и расхаживал по комнатам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23)И снова тихое счастье не покидало меня. (24)А жена дяди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Васи в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соседней комнате сказала: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(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25)– Странные они, эти дети. (26)Неужели не понимают,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всё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время ходить нельзя? (27)Неудобно. (28)Мы же не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родственники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какие, чтобы их кормить.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(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29)А дядя Вася ответил: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(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30)– А что я мог поделать! (31)Вопрос о шефстве у нас на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общем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собрании решался. (32)И вот придумали…</a:t>
            </a:r>
          </a:p>
        </p:txBody>
      </p:sp>
      <p:pic>
        <p:nvPicPr>
          <p:cNvPr id="4" name="Picture 2" descr="C:\Users\bershadskaya_vv\Desktop\Рисунок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021288"/>
            <a:ext cx="1656184" cy="75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979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 txBox="1">
            <a:spLocks/>
          </p:cNvSpPr>
          <p:nvPr/>
        </p:nvSpPr>
        <p:spPr>
          <a:xfrm>
            <a:off x="467544" y="980728"/>
            <a:ext cx="7408333" cy="4536504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(33)Я тихо-тихо брёл по улицам. (34)Чтобы никто не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спрашивал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почему я пришёл раньше, остаток дня я просидел в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пустой школе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(35)Последнее вырезанное слово я расковырял поясом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36)Его теперь никто не смог прочесть. (37)Только осталась на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чёрной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крышке глубокая белая ранка.</a:t>
            </a:r>
          </a:p>
          <a:p>
            <a:pPr marL="0" indent="0" algn="r">
              <a:buNone/>
            </a:pP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(А. Приставкин*)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bershadskaya_vv\Desktop\Рисунок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021288"/>
            <a:ext cx="1656184" cy="75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438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23528" y="1124744"/>
            <a:ext cx="8568952" cy="72008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Примеры-аргументы из текста</a:t>
            </a:r>
            <a:endParaRPr lang="ru-RU" sz="24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46563" y="2060848"/>
            <a:ext cx="7992888" cy="8640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Рассказчик воспринимает уничтоженное им на парте слово как глубокую ранку, и эта история, на самом деле,  оставила в его душе такую же рану, такой же глубокий след, как стёртое слово. Почему мальчик стёр слово?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06287" y="3346709"/>
            <a:ext cx="7992888" cy="8640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Мальчик искренне воспринял помощь шефов и наивно поверил в их человеческое участие и доброту, поэтому слово «шефы» стало для него одним из заветных, и он вырезал его на парте (предложение 12).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06287" y="4554607"/>
            <a:ext cx="7992888" cy="8640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2060"/>
                </a:solidFill>
              </a:rPr>
              <a:t>Детдомовцы в суровое военное </a:t>
            </a:r>
            <a:r>
              <a:rPr lang="ru-RU" sz="1600" b="1" dirty="0" smtClean="0">
                <a:solidFill>
                  <a:srgbClr val="002060"/>
                </a:solidFill>
              </a:rPr>
              <a:t>время нуждались в домашнем тепле и уюте, которого были лишены, поэтому дети так ожидали воскресного похода в гости (предложения 10-11).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99592" y="5589240"/>
            <a:ext cx="7992888" cy="86409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Случайно услышанные мальчиком слова жены дяди Васи (предложения 26-28) разрушили его веру в искренность их доброго отношения и участия, поэтому рассказчик стёр вырезанное на парте слово «шефы».</a:t>
            </a:r>
            <a:endParaRPr lang="ru-RU" sz="1600" b="1" dirty="0">
              <a:solidFill>
                <a:srgbClr val="002060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39552" y="1844824"/>
            <a:ext cx="0" cy="41764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endCxn id="3" idx="1"/>
          </p:cNvCxnSpPr>
          <p:nvPr/>
        </p:nvCxnSpPr>
        <p:spPr>
          <a:xfrm>
            <a:off x="486523" y="2492896"/>
            <a:ext cx="3600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39552" y="3789040"/>
            <a:ext cx="3600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39552" y="4941168"/>
            <a:ext cx="3600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39552" y="6021288"/>
            <a:ext cx="3600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353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8229600" cy="6524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Композиция сочинения 15.2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411413" y="1628775"/>
            <a:ext cx="417671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Тезис:</a:t>
            </a:r>
          </a:p>
          <a:p>
            <a:pPr algn="ctr"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толкование фрагмента текста</a:t>
            </a:r>
          </a:p>
        </p:txBody>
      </p:sp>
      <p:sp>
        <p:nvSpPr>
          <p:cNvPr id="6" name="Овал 5"/>
          <p:cNvSpPr/>
          <p:nvPr/>
        </p:nvSpPr>
        <p:spPr>
          <a:xfrm>
            <a:off x="971550" y="2900363"/>
            <a:ext cx="3095625" cy="1104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1-й пример-аргумент из текста</a:t>
            </a:r>
          </a:p>
        </p:txBody>
      </p:sp>
      <p:sp>
        <p:nvSpPr>
          <p:cNvPr id="7" name="Овал 6"/>
          <p:cNvSpPr/>
          <p:nvPr/>
        </p:nvSpPr>
        <p:spPr>
          <a:xfrm>
            <a:off x="5148263" y="2833688"/>
            <a:ext cx="3024187" cy="1171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2-й пример-аргумент из текста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556000" y="4894263"/>
            <a:ext cx="187325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Вывод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4500563" y="2376488"/>
            <a:ext cx="647700" cy="6238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3851275" y="2543175"/>
            <a:ext cx="433388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132138" y="4005263"/>
            <a:ext cx="1152525" cy="7191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5091113" y="4005263"/>
            <a:ext cx="936625" cy="7191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5" idx="2"/>
          </p:cNvCxnSpPr>
          <p:nvPr/>
        </p:nvCxnSpPr>
        <p:spPr>
          <a:xfrm rot="16200000" flipH="1">
            <a:off x="3378994" y="3664744"/>
            <a:ext cx="224313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C:\Users\bershadskaya_vv\Desktop\Рисунок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021288"/>
            <a:ext cx="1656184" cy="75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147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7239000" cy="4846320"/>
          </a:xfrm>
        </p:spPr>
        <p:txBody>
          <a:bodyPr/>
          <a:lstStyle/>
          <a:p>
            <a:pPr marL="0" indent="0" algn="r">
              <a:buNone/>
            </a:pPr>
            <a:r>
              <a:rPr lang="ru-RU" b="1" i="1" dirty="0" smtClean="0"/>
              <a:t>Язык следует рассматривать не как </a:t>
            </a:r>
          </a:p>
          <a:p>
            <a:pPr marL="0" indent="0" algn="r">
              <a:buNone/>
            </a:pPr>
            <a:r>
              <a:rPr lang="ru-RU" b="1" i="1" dirty="0" smtClean="0"/>
              <a:t>мёртвый продукт, а как созидающий процесс.</a:t>
            </a:r>
          </a:p>
          <a:p>
            <a:pPr marL="0" indent="0" algn="r">
              <a:buNone/>
            </a:pPr>
            <a:r>
              <a:rPr lang="ru-RU" dirty="0" smtClean="0"/>
              <a:t>Вильгельм фон Гумбольдт</a:t>
            </a:r>
          </a:p>
          <a:p>
            <a:pPr marL="0" indent="0" algn="r">
              <a:buNone/>
            </a:pPr>
            <a:endParaRPr lang="ru-RU" dirty="0"/>
          </a:p>
          <a:p>
            <a:pPr marL="0" indent="0" algn="r">
              <a:buNone/>
            </a:pPr>
            <a:r>
              <a:rPr lang="ru-RU" b="1" i="1" dirty="0" smtClean="0"/>
              <a:t>Сущность языка нагляднее всего обнаруживается в его функционировании.</a:t>
            </a:r>
          </a:p>
          <a:p>
            <a:pPr marL="0" indent="0" algn="r">
              <a:buNone/>
            </a:pPr>
            <a:r>
              <a:rPr lang="ru-RU" dirty="0" err="1" smtClean="0"/>
              <a:t>Г.Н.Эйхбаум</a:t>
            </a:r>
            <a:endParaRPr lang="ru-RU" dirty="0"/>
          </a:p>
        </p:txBody>
      </p:sp>
      <p:pic>
        <p:nvPicPr>
          <p:cNvPr id="4" name="Picture 2" descr="C:\Users\bershadskaya_vv\Desktop\Рисунок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021288"/>
            <a:ext cx="1656184" cy="75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8288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7239000" cy="484632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ru-RU" sz="3200" b="1" i="1" dirty="0" smtClean="0"/>
              <a:t>Текст - (лат.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textus</a:t>
            </a:r>
            <a:r>
              <a:rPr lang="ru-RU" sz="3200" b="1" i="1" dirty="0" smtClean="0"/>
              <a:t>) ткань,        сплетение, соединение.</a:t>
            </a:r>
          </a:p>
          <a:p>
            <a:pPr marL="0" indent="0">
              <a:buNone/>
            </a:pPr>
            <a:endParaRPr lang="ru-RU" sz="3200" b="1" dirty="0"/>
          </a:p>
          <a:p>
            <a:pPr algn="ctr">
              <a:buFont typeface="Wingdings" pitchFamily="2" charset="2"/>
              <a:buChar char="§"/>
            </a:pPr>
            <a:r>
              <a:rPr lang="ru-RU" sz="3200" b="1" dirty="0" smtClean="0"/>
              <a:t>  Что соединяется?</a:t>
            </a:r>
          </a:p>
          <a:p>
            <a:pPr algn="ctr">
              <a:buFont typeface="Wingdings" pitchFamily="2" charset="2"/>
              <a:buChar char="§"/>
            </a:pPr>
            <a:r>
              <a:rPr lang="ru-RU" sz="3200" b="1" dirty="0" smtClean="0"/>
              <a:t>  Как соединяется?</a:t>
            </a:r>
          </a:p>
          <a:p>
            <a:pPr algn="ctr">
              <a:buFont typeface="Wingdings" pitchFamily="2" charset="2"/>
              <a:buChar char="§"/>
            </a:pPr>
            <a:r>
              <a:rPr lang="ru-RU" sz="3200" b="1" dirty="0" smtClean="0"/>
              <a:t> Зачем соединяется?  </a:t>
            </a:r>
            <a:endParaRPr lang="ru-RU" sz="3200" b="1" dirty="0"/>
          </a:p>
        </p:txBody>
      </p:sp>
      <p:pic>
        <p:nvPicPr>
          <p:cNvPr id="4" name="Picture 2" descr="C:\Users\bershadskaya_vv\Desktop\Рисунок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021288"/>
            <a:ext cx="1656184" cy="75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439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12776"/>
            <a:ext cx="7239000" cy="4846320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 smtClean="0"/>
              <a:t>Сочинение-рассуждение на ОГЭ проверяет </a:t>
            </a:r>
            <a:r>
              <a:rPr lang="ru-RU" sz="2800" b="1" dirty="0" err="1" smtClean="0"/>
              <a:t>сформированность</a:t>
            </a:r>
            <a:r>
              <a:rPr lang="ru-RU" sz="2800" b="1" dirty="0" smtClean="0"/>
              <a:t> следующих компетенций: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коммуникативных (</a:t>
            </a:r>
            <a:r>
              <a:rPr lang="ru-RU" sz="2800" dirty="0"/>
              <a:t>способность к пониманию текста и навыки продуцирования </a:t>
            </a:r>
            <a:r>
              <a:rPr lang="ru-RU" sz="2800" dirty="0" smtClean="0"/>
              <a:t>текста);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языковых;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err="1" smtClean="0"/>
              <a:t>культуроведческих</a:t>
            </a:r>
            <a:r>
              <a:rPr lang="ru-RU" sz="2800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ru-RU" sz="2800" dirty="0" smtClean="0"/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pic>
        <p:nvPicPr>
          <p:cNvPr id="4" name="Picture 2" descr="C:\Users\bershadskaya_vv\Desktop\Рисунок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021288"/>
            <a:ext cx="1656184" cy="75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398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7239000" cy="48463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Сочинение-рассуждение на ОГЭ позволяет проверить уровень </a:t>
            </a:r>
            <a:r>
              <a:rPr lang="ru-RU" b="1" dirty="0" err="1" smtClean="0"/>
              <a:t>сформированности</a:t>
            </a:r>
            <a:r>
              <a:rPr lang="ru-RU" b="1" dirty="0" smtClean="0"/>
              <a:t> следующих речевых умений и навыков: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адекватно воспринимать информацию (умение находить в тексте содержательно-</a:t>
            </a:r>
            <a:r>
              <a:rPr lang="ru-RU" dirty="0" err="1" smtClean="0"/>
              <a:t>фактуальную</a:t>
            </a:r>
            <a:r>
              <a:rPr lang="ru-RU" dirty="0" smtClean="0"/>
              <a:t> и содержательно-концептуальную информацию);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развивать мысль автора (комментировать высказывание);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аргументировать свою позицию;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последовательно и связно излагать свою мысль.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pic>
        <p:nvPicPr>
          <p:cNvPr id="4" name="Picture 2" descr="C:\Users\bershadskaya_vv\Desktop\Рисунок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021288"/>
            <a:ext cx="1656184" cy="75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38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692150"/>
            <a:ext cx="8229600" cy="492918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3"/>
              <a:buChar char=""/>
              <a:defRPr/>
            </a:pPr>
            <a:endParaRPr lang="ru-RU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3" pitchFamily="18" charset="2"/>
              <a:buNone/>
              <a:defRPr/>
            </a:pPr>
            <a:r>
              <a:rPr lang="ru-RU" sz="8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Сочинение 15.2</a:t>
            </a:r>
            <a:endParaRPr lang="ru-RU" sz="8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bershadskaya_vv\Desktop\Рисунок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021288"/>
            <a:ext cx="1656184" cy="75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25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3947"/>
            <a:ext cx="7772400" cy="5508525"/>
          </a:xfr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«Автор идёт от мысли к словам, а читатель — от слов к мысли»</a:t>
            </a:r>
            <a:b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Николя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Шамфор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французский писатель, мыслитель 18-го века.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bershadskaya_vv\Desktop\Рисунок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021288"/>
            <a:ext cx="1656184" cy="75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233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11110" y="940092"/>
            <a:ext cx="4000528" cy="5891800"/>
          </a:xfrm>
          <a:prstGeom prst="rect">
            <a:avLst/>
          </a:prstGeom>
          <a:ln>
            <a:miter lim="800000"/>
            <a:headEnd/>
            <a:tailEnd/>
          </a:ln>
          <a:extLst/>
        </p:spPr>
        <p:txBody>
          <a:bodyPr>
            <a:normAutofit/>
          </a:bodyPr>
          <a:lstStyle/>
          <a:p>
            <a:pPr marL="6858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ru-RU" sz="3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6858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Адресант</a:t>
            </a:r>
            <a:b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(автор текста)</a:t>
            </a:r>
          </a:p>
          <a:p>
            <a:pPr marL="6858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6858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Адресант</a:t>
            </a:r>
            <a:endParaRPr lang="ru-RU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6858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6858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6858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6858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адресант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76689" y="908720"/>
            <a:ext cx="4038600" cy="5891800"/>
          </a:xfrm>
          <a:prstGeom prst="rect">
            <a:avLst/>
          </a:prstGeom>
          <a:ln>
            <a:miter lim="800000"/>
            <a:headEnd/>
            <a:tailEnd/>
          </a:ln>
          <a:extLst/>
        </p:spPr>
        <p:txBody>
          <a:bodyPr>
            <a:normAutofit/>
          </a:bodyPr>
          <a:lstStyle/>
          <a:p>
            <a:pPr marL="6858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ru-RU" sz="3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6858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Адресат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(ученик)</a:t>
            </a:r>
          </a:p>
          <a:p>
            <a:pPr marL="6858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6858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Адресат</a:t>
            </a:r>
            <a:endParaRPr lang="ru-RU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6858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6858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6858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68580" indent="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адресат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41148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Char char=""/>
              <a:defRPr/>
            </a:pP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4392016" y="2060848"/>
            <a:ext cx="1152525" cy="360363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Выгнутая вверх стрелка 5"/>
          <p:cNvSpPr/>
          <p:nvPr/>
        </p:nvSpPr>
        <p:spPr>
          <a:xfrm>
            <a:off x="4002206" y="1673507"/>
            <a:ext cx="1944688" cy="539750"/>
          </a:xfrm>
          <a:prstGeom prst="curvedDownArrow">
            <a:avLst/>
          </a:prstGeom>
          <a:solidFill>
            <a:schemeClr val="accent3">
              <a:lumMod val="75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 rot="10800000">
            <a:off x="4247355" y="3356992"/>
            <a:ext cx="1152525" cy="360362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Выгнутая вверх стрелка 7"/>
          <p:cNvSpPr/>
          <p:nvPr/>
        </p:nvSpPr>
        <p:spPr>
          <a:xfrm rot="10800000">
            <a:off x="3851275" y="3644901"/>
            <a:ext cx="1944688" cy="541337"/>
          </a:xfrm>
          <a:prstGeom prst="curvedDownArrow">
            <a:avLst/>
          </a:prstGeom>
          <a:solidFill>
            <a:schemeClr val="accent3">
              <a:lumMod val="75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Двойная стрелка влево/вправо 8"/>
          <p:cNvSpPr/>
          <p:nvPr/>
        </p:nvSpPr>
        <p:spPr>
          <a:xfrm>
            <a:off x="4247354" y="5327910"/>
            <a:ext cx="1152525" cy="360362"/>
          </a:xfrm>
          <a:prstGeom prst="leftRightArrow">
            <a:avLst/>
          </a:prstGeom>
          <a:solidFill>
            <a:schemeClr val="accent3">
              <a:lumMod val="75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Выгнутая вверх стрелка 9"/>
          <p:cNvSpPr/>
          <p:nvPr/>
        </p:nvSpPr>
        <p:spPr>
          <a:xfrm rot="10800000">
            <a:off x="3825206" y="5680075"/>
            <a:ext cx="1943100" cy="539750"/>
          </a:xfrm>
          <a:prstGeom prst="curvedDownArrow">
            <a:avLst/>
          </a:prstGeom>
          <a:solidFill>
            <a:schemeClr val="accent3">
              <a:lumMod val="75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Выгнутая вверх стрелка 10"/>
          <p:cNvSpPr/>
          <p:nvPr/>
        </p:nvSpPr>
        <p:spPr>
          <a:xfrm>
            <a:off x="3865818" y="4875873"/>
            <a:ext cx="1944688" cy="539750"/>
          </a:xfrm>
          <a:prstGeom prst="curvedDownArrow">
            <a:avLst/>
          </a:prstGeom>
          <a:solidFill>
            <a:schemeClr val="accent3">
              <a:lumMod val="75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pic>
        <p:nvPicPr>
          <p:cNvPr id="12" name="Picture 2" descr="C:\Users\bershadskaya_vv\Desktop\Рисунок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021288"/>
            <a:ext cx="1656184" cy="75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422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Задание 15.2</a:t>
            </a:r>
            <a:endParaRPr lang="ru-RU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467544" y="2132856"/>
            <a:ext cx="7408333" cy="3450696"/>
          </a:xfrm>
        </p:spPr>
        <p:txBody>
          <a:bodyPr>
            <a:normAutofit fontScale="70000" lnSpcReduction="2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3"/>
              <a:buNone/>
              <a:defRPr/>
            </a:pPr>
            <a:r>
              <a:rPr lang="ru-RU" sz="2400" i="1" dirty="0" smtClean="0"/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Напишите сочинение-рассуждение. Объясните, как Вы понимаете смысл предложения текста: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Только осталась на чёрной крышке глубокая белая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ранка».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3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Приведите в сочинении два аргумента из прочитанного текста, подтверждающих Ваши рассуждения.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3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Приводя примеры, указывайте номера нужных предложений или применяйте цитирование.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3"/>
              <a:buNone/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Объём сочинения должен составлять не менее 70 слов.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3"/>
              <a:buNone/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Если сочинение представляет собой пересказанный или полностью переписанный исходный текст без каких бы то ни было комментариев, то такая работа оценивается нулём баллов.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3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3"/>
              <a:buNone/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bershadskaya_vv\Desktop\Рисунок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6021288"/>
            <a:ext cx="1656184" cy="75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403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537</TotalTime>
  <Words>1259</Words>
  <Application>Microsoft Office PowerPoint</Application>
  <PresentationFormat>Экран (4:3)</PresentationFormat>
  <Paragraphs>103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Изящная</vt:lpstr>
      <vt:lpstr>Сочинение 15.2 на огэ: алгоритм подготовки и выполнения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«Автор идёт от мысли к словам, а читатель — от слов к мысли»   Николя Шамфор, французский писатель, мыслитель 18-го века. </vt:lpstr>
      <vt:lpstr>Презентация PowerPoint</vt:lpstr>
      <vt:lpstr>  Задание 15.2</vt:lpstr>
      <vt:lpstr>Последовательность работы над сочинением на тему задания 15.2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Композиция сочинения 15.2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язык.  Подготовка к ЕГЭ-2016</dc:title>
  <dc:creator>konovalova_nm</dc:creator>
  <cp:lastModifiedBy>Admin</cp:lastModifiedBy>
  <cp:revision>50</cp:revision>
  <dcterms:created xsi:type="dcterms:W3CDTF">2015-10-30T08:18:34Z</dcterms:created>
  <dcterms:modified xsi:type="dcterms:W3CDTF">2017-05-13T08:18:49Z</dcterms:modified>
</cp:coreProperties>
</file>