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69" r:id="rId2"/>
    <p:sldId id="319" r:id="rId3"/>
    <p:sldId id="315" r:id="rId4"/>
    <p:sldId id="316" r:id="rId5"/>
    <p:sldId id="317" r:id="rId6"/>
    <p:sldId id="287" r:id="rId7"/>
    <p:sldId id="288" r:id="rId8"/>
    <p:sldId id="289" r:id="rId9"/>
    <p:sldId id="29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32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DB771-FB1D-442E-BB1D-8DBF643F1749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9571C-CE08-4F0B-A247-80B56B750A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2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gion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801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Сочинение 15.2 на </a:t>
            </a:r>
            <a:r>
              <a:rPr lang="ru-RU" sz="4000" dirty="0" err="1" smtClean="0">
                <a:solidFill>
                  <a:schemeClr val="bg1"/>
                </a:solidFill>
              </a:rPr>
              <a:t>огэ</a:t>
            </a:r>
            <a:r>
              <a:rPr lang="ru-RU" sz="4000" dirty="0" smtClean="0">
                <a:solidFill>
                  <a:schemeClr val="bg1"/>
                </a:solidFill>
              </a:rPr>
              <a:t>: алгоритм подготовки и выполнения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Clr>
                <a:schemeClr val="accent3"/>
              </a:buClr>
              <a:defRPr/>
            </a:pPr>
            <a:r>
              <a:rPr lang="ru-RU" sz="1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Наталья </a:t>
            </a:r>
            <a:r>
              <a:rPr lang="ru-RU" sz="1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Аркадьевна Сенина </a:t>
            </a:r>
          </a:p>
          <a:p>
            <a:pPr>
              <a:lnSpc>
                <a:spcPct val="80000"/>
              </a:lnSpc>
              <a:buClr>
                <a:schemeClr val="accent3"/>
              </a:buClr>
              <a:defRPr/>
            </a:pP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 отдела русского языка и литературы издательства «Легион»,</a:t>
            </a:r>
          </a:p>
          <a:p>
            <a:pPr>
              <a:lnSpc>
                <a:spcPct val="80000"/>
              </a:lnSpc>
              <a:buClr>
                <a:schemeClr val="accent3"/>
              </a:buClr>
              <a:defRPr/>
            </a:pP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7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филологических наук, 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доцент, </a:t>
            </a:r>
            <a:r>
              <a:rPr lang="ru-RU" sz="7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заведующий кафедрой русского языка, культуры и коррекции  речи 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Таганрогского института </a:t>
            </a:r>
            <a:r>
              <a:rPr lang="ru-RU" sz="7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А.П.Чехова</a:t>
            </a:r>
          </a:p>
          <a:p>
            <a:pPr>
              <a:lnSpc>
                <a:spcPct val="80000"/>
              </a:lnSpc>
              <a:buClr>
                <a:schemeClr val="accent3"/>
              </a:buClr>
              <a:defRPr/>
            </a:pP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3"/>
              </a:buClr>
              <a:defRPr/>
            </a:pP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2492896"/>
            <a:ext cx="8316924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   Вдумчиво и не спеша прочитайте текст, с которого начинается часть 2 вашей экзаменационной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92696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Последовательность работы над сочинением на тему задания 15.2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6084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071770"/>
            <a:ext cx="8316924" cy="936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   Прочитайте задание 15.2 и поработайте с предложением (фрагментом) текста, вынесенным в задание. Подчеркните в нём ключевые слова. Какая мысль заключена в этом предложении (фрагменте)?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68547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095658" y="342426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95658" y="508518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4447408" y="18864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8998" y="677844"/>
            <a:ext cx="8415860" cy="5991516"/>
          </a:xfrm>
          <a:custGeom>
            <a:avLst/>
            <a:gdLst>
              <a:gd name="connsiteX0" fmla="*/ 0 w 8380642"/>
              <a:gd name="connsiteY0" fmla="*/ 806581 h 4839388"/>
              <a:gd name="connsiteX1" fmla="*/ 806581 w 8380642"/>
              <a:gd name="connsiteY1" fmla="*/ 0 h 4839388"/>
              <a:gd name="connsiteX2" fmla="*/ 7574061 w 8380642"/>
              <a:gd name="connsiteY2" fmla="*/ 0 h 4839388"/>
              <a:gd name="connsiteX3" fmla="*/ 8380642 w 8380642"/>
              <a:gd name="connsiteY3" fmla="*/ 806581 h 4839388"/>
              <a:gd name="connsiteX4" fmla="*/ 8380642 w 8380642"/>
              <a:gd name="connsiteY4" fmla="*/ 4032807 h 4839388"/>
              <a:gd name="connsiteX5" fmla="*/ 7574061 w 8380642"/>
              <a:gd name="connsiteY5" fmla="*/ 4839388 h 4839388"/>
              <a:gd name="connsiteX6" fmla="*/ 806581 w 8380642"/>
              <a:gd name="connsiteY6" fmla="*/ 4839388 h 4839388"/>
              <a:gd name="connsiteX7" fmla="*/ 0 w 8380642"/>
              <a:gd name="connsiteY7" fmla="*/ 4032807 h 4839388"/>
              <a:gd name="connsiteX8" fmla="*/ 0 w 8380642"/>
              <a:gd name="connsiteY8" fmla="*/ 806581 h 4839388"/>
              <a:gd name="connsiteX0" fmla="*/ 0 w 8389188"/>
              <a:gd name="connsiteY0" fmla="*/ 507478 h 4839388"/>
              <a:gd name="connsiteX1" fmla="*/ 815127 w 8389188"/>
              <a:gd name="connsiteY1" fmla="*/ 0 h 4839388"/>
              <a:gd name="connsiteX2" fmla="*/ 7582607 w 8389188"/>
              <a:gd name="connsiteY2" fmla="*/ 0 h 4839388"/>
              <a:gd name="connsiteX3" fmla="*/ 8389188 w 8389188"/>
              <a:gd name="connsiteY3" fmla="*/ 806581 h 4839388"/>
              <a:gd name="connsiteX4" fmla="*/ 8389188 w 8389188"/>
              <a:gd name="connsiteY4" fmla="*/ 4032807 h 4839388"/>
              <a:gd name="connsiteX5" fmla="*/ 7582607 w 8389188"/>
              <a:gd name="connsiteY5" fmla="*/ 4839388 h 4839388"/>
              <a:gd name="connsiteX6" fmla="*/ 815127 w 8389188"/>
              <a:gd name="connsiteY6" fmla="*/ 4839388 h 4839388"/>
              <a:gd name="connsiteX7" fmla="*/ 8546 w 8389188"/>
              <a:gd name="connsiteY7" fmla="*/ 4032807 h 4839388"/>
              <a:gd name="connsiteX8" fmla="*/ 0 w 8389188"/>
              <a:gd name="connsiteY8" fmla="*/ 507478 h 4839388"/>
              <a:gd name="connsiteX0" fmla="*/ 0 w 8389188"/>
              <a:gd name="connsiteY0" fmla="*/ 507478 h 4839446"/>
              <a:gd name="connsiteX1" fmla="*/ 815127 w 8389188"/>
              <a:gd name="connsiteY1" fmla="*/ 0 h 4839446"/>
              <a:gd name="connsiteX2" fmla="*/ 7582607 w 8389188"/>
              <a:gd name="connsiteY2" fmla="*/ 0 h 4839446"/>
              <a:gd name="connsiteX3" fmla="*/ 8389188 w 8389188"/>
              <a:gd name="connsiteY3" fmla="*/ 806581 h 4839446"/>
              <a:gd name="connsiteX4" fmla="*/ 8389188 w 8389188"/>
              <a:gd name="connsiteY4" fmla="*/ 4032807 h 4839446"/>
              <a:gd name="connsiteX5" fmla="*/ 7582607 w 8389188"/>
              <a:gd name="connsiteY5" fmla="*/ 4839388 h 4839446"/>
              <a:gd name="connsiteX6" fmla="*/ 815127 w 8389188"/>
              <a:gd name="connsiteY6" fmla="*/ 4839388 h 4839446"/>
              <a:gd name="connsiteX7" fmla="*/ 0 w 8389188"/>
              <a:gd name="connsiteY7" fmla="*/ 4408822 h 4839446"/>
              <a:gd name="connsiteX8" fmla="*/ 0 w 8389188"/>
              <a:gd name="connsiteY8" fmla="*/ 507478 h 4839446"/>
              <a:gd name="connsiteX0" fmla="*/ 0 w 8406280"/>
              <a:gd name="connsiteY0" fmla="*/ 507478 h 4839446"/>
              <a:gd name="connsiteX1" fmla="*/ 815127 w 8406280"/>
              <a:gd name="connsiteY1" fmla="*/ 0 h 4839446"/>
              <a:gd name="connsiteX2" fmla="*/ 7582607 w 8406280"/>
              <a:gd name="connsiteY2" fmla="*/ 0 h 4839446"/>
              <a:gd name="connsiteX3" fmla="*/ 8406280 w 8406280"/>
              <a:gd name="connsiteY3" fmla="*/ 498932 h 4839446"/>
              <a:gd name="connsiteX4" fmla="*/ 8389188 w 8406280"/>
              <a:gd name="connsiteY4" fmla="*/ 4032807 h 4839446"/>
              <a:gd name="connsiteX5" fmla="*/ 7582607 w 8406280"/>
              <a:gd name="connsiteY5" fmla="*/ 4839388 h 4839446"/>
              <a:gd name="connsiteX6" fmla="*/ 815127 w 8406280"/>
              <a:gd name="connsiteY6" fmla="*/ 4839388 h 4839446"/>
              <a:gd name="connsiteX7" fmla="*/ 0 w 8406280"/>
              <a:gd name="connsiteY7" fmla="*/ 4408822 h 4839446"/>
              <a:gd name="connsiteX8" fmla="*/ 0 w 8406280"/>
              <a:gd name="connsiteY8" fmla="*/ 507478 h 4839446"/>
              <a:gd name="connsiteX0" fmla="*/ 0 w 8415860"/>
              <a:gd name="connsiteY0" fmla="*/ 507478 h 4839446"/>
              <a:gd name="connsiteX1" fmla="*/ 815127 w 8415860"/>
              <a:gd name="connsiteY1" fmla="*/ 0 h 4839446"/>
              <a:gd name="connsiteX2" fmla="*/ 7582607 w 8415860"/>
              <a:gd name="connsiteY2" fmla="*/ 0 h 4839446"/>
              <a:gd name="connsiteX3" fmla="*/ 8406280 w 8415860"/>
              <a:gd name="connsiteY3" fmla="*/ 498932 h 4839446"/>
              <a:gd name="connsiteX4" fmla="*/ 8414825 w 8415860"/>
              <a:gd name="connsiteY4" fmla="*/ 4391730 h 4839446"/>
              <a:gd name="connsiteX5" fmla="*/ 7582607 w 8415860"/>
              <a:gd name="connsiteY5" fmla="*/ 4839388 h 4839446"/>
              <a:gd name="connsiteX6" fmla="*/ 815127 w 8415860"/>
              <a:gd name="connsiteY6" fmla="*/ 4839388 h 4839446"/>
              <a:gd name="connsiteX7" fmla="*/ 0 w 8415860"/>
              <a:gd name="connsiteY7" fmla="*/ 4408822 h 4839446"/>
              <a:gd name="connsiteX8" fmla="*/ 0 w 8415860"/>
              <a:gd name="connsiteY8" fmla="*/ 507478 h 483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15860" h="4839446">
                <a:moveTo>
                  <a:pt x="0" y="507478"/>
                </a:moveTo>
                <a:cubicBezTo>
                  <a:pt x="0" y="62016"/>
                  <a:pt x="369665" y="0"/>
                  <a:pt x="815127" y="0"/>
                </a:cubicBezTo>
                <a:lnTo>
                  <a:pt x="7582607" y="0"/>
                </a:lnTo>
                <a:cubicBezTo>
                  <a:pt x="8028069" y="0"/>
                  <a:pt x="8406280" y="53470"/>
                  <a:pt x="8406280" y="498932"/>
                </a:cubicBezTo>
                <a:cubicBezTo>
                  <a:pt x="8400583" y="1676890"/>
                  <a:pt x="8420522" y="3213772"/>
                  <a:pt x="8414825" y="4391730"/>
                </a:cubicBezTo>
                <a:cubicBezTo>
                  <a:pt x="8414825" y="4837192"/>
                  <a:pt x="8028069" y="4839388"/>
                  <a:pt x="7582607" y="4839388"/>
                </a:cubicBezTo>
                <a:lnTo>
                  <a:pt x="815127" y="4839388"/>
                </a:lnTo>
                <a:cubicBezTo>
                  <a:pt x="369665" y="4839388"/>
                  <a:pt x="0" y="4854284"/>
                  <a:pt x="0" y="4408822"/>
                </a:cubicBezTo>
                <a:lnTo>
                  <a:pt x="0" y="50747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>
                <a:solidFill>
                  <a:schemeClr val="tx1"/>
                </a:solidFill>
              </a:rPr>
              <a:t>       Найдите в тексте это предложение (фрагмент) и подчеркните его.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Определите: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а) в какой части текста находится это предложение (фрагмент) – в начале, середине или конце;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б) кому принадлежит это высказывание – герою произведения или самому автору;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в) какова позиция автора произведения – что он хотел сказать, какую основную мысль передать читателю (проще говоря, какова идея произведения);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г) выражает ли автор свою позицию непосредственно (в каких-либо предложениях) или опосредованно;   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д) если в тексте не выражена словесно основная мысль или нет прямой оценки автора, которую он даёт герою и его поступкам, то определите, при помощи каких средств автор выражает своё мнение (при помощи сюжета, композиции, образа положительного героя, портрета героя, его речевой характеристики и т.п.);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9234" y="53382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</a:t>
            </a:r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89724" y="1772816"/>
            <a:ext cx="0" cy="36004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89724" y="2564904"/>
            <a:ext cx="0" cy="36004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94928" y="3645024"/>
            <a:ext cx="0" cy="36004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66928" y="4725144"/>
            <a:ext cx="0" cy="36004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9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5556" y="1556792"/>
            <a:ext cx="8316924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>
                <a:solidFill>
                  <a:schemeClr val="tx1"/>
                </a:solidFill>
              </a:rPr>
              <a:t>     Сформулируйте идею текста (основную мысль) и определите, соответствует ли авторская позиция вашему пониманию, вашему мнению по поводу анализируемого фрагмента. (Как правило, с позицией автора трудно не согласиться, если речь идёт о каких-либо нравственных понятиях – добре, зле, честности, милосердии, предательстве и проч.)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41277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7640" y="3717032"/>
            <a:ext cx="831692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>
                <a:solidFill>
                  <a:schemeClr val="tx1"/>
                </a:solidFill>
              </a:rPr>
              <a:t>     Объясните, как вы поняли предложение (фрагмент) текста: дайте своё видение, свою трактовку смысла цитаты. Помните, что вы должны выразить своё мнение о фрагменте в контексте всего рассказа в целом.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612" y="357301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91702" y="107827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322365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72000" y="481832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3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1628800"/>
            <a:ext cx="831692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>
                <a:solidFill>
                  <a:schemeClr val="tx1"/>
                </a:solidFill>
              </a:rPr>
              <a:t>     Найдите в тексте два примера, которыми вы сможете подтвердить своё мнение, свои рассуждения о фрагменте. Помните, что вы аргументируете (доказываете) свою оценку, своё мнение о цитате.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5516" y="148478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83690" y="112474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83690" y="270892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501" y="3270132"/>
            <a:ext cx="8316924" cy="7349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>
                <a:solidFill>
                  <a:schemeClr val="tx1"/>
                </a:solidFill>
              </a:rPr>
              <a:t>     Соотнесите ваш вывод, которым вы завершаете свои рассуждения, с вашим объяснением смысла фрагмента.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5516" y="305410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23531" y="404106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559929"/>
            <a:ext cx="8316924" cy="7349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>
                <a:solidFill>
                  <a:schemeClr val="tx1"/>
                </a:solidFill>
              </a:rPr>
              <a:t>     Напишите сочинение, соблюдая структуру сочинения-рассуждения. Проверьте его.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5516" y="427824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8</a:t>
            </a:r>
            <a:endParaRPr lang="ru-RU" sz="2800" b="1" dirty="0"/>
          </a:p>
        </p:txBody>
      </p:sp>
      <p:pic>
        <p:nvPicPr>
          <p:cNvPr id="11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4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ШЕФЫ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1)Все мы, ребята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Кизлярского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детдома, жили без родных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много лет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совсем забыли, что такое семейный уют. (2)И вдруг нас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привели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станцию, объявили, что железнодорожники — наши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шефы 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они приглашают нас в гости.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3)Разобрали нас по одному. (4)Дядя Вася, толстый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весёлый начальник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привёл меня к себе домой. (5)Жена охала, долго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расспрашивала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 родных, но в конце концов принесла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душистый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борщ и сладкую печёную тыкву. (6)А дядя Вася подмигнул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нацедил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 бочонка красного вина. (7)И себе и мне. (8)Стало весело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9)Я расхаживал по комнатам, словно плавал в каком-то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счастливом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дыму, и мне совсем не хотелось уходить.</a:t>
            </a:r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8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 txBox="1">
            <a:spLocks/>
          </p:cNvSpPr>
          <p:nvPr/>
        </p:nvSpPr>
        <p:spPr>
          <a:xfrm>
            <a:off x="467544" y="836712"/>
            <a:ext cx="7408333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10)В детдоме целую неделю не смолкали разговоры об этом дне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11)Ребята, переполненные необычными ощущениями «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домашней жизни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ни о чём другом не могли говорить. (12)А в школе, 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другой стороны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крышки парты, где мною были вырезаны три самых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заветных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слова: электричество — стихи — Лида, я дописал ещё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 слово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шефы.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13)Больше всех хвалился белорус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Вилька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(14)Он попал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гости к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самому начальнику станции, и тот велел приходить ещё. (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15)Мне тоже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хотелось рассказать хорошее про дядю Васю, и я заявил,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он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«самый главный начальник угольного склада» и я могу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показать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он работает. (16)Мне очень хотелось показать дядю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Васю, 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повёл ребят. (17)Дядя Вася оказался занят. (18)Он хмуро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посмотрел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ребят, а мне сказал:</a:t>
            </a:r>
          </a:p>
        </p:txBody>
      </p:sp>
      <p:pic>
        <p:nvPicPr>
          <p:cNvPr id="3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1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95536" y="1052736"/>
            <a:ext cx="7408333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19)– Не вовремя ты, мальчик… (20)Ты приходи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воскресенье, домой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приходи.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21)Я пришёл. (22)И снова ел тыкву и расхаживал по комнатам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23)И снова тихое счастье не покидало меня. (24)А жена дяди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 в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соседней комнате сказала: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25)– Странные они, эти дети. (26)Неужели не понимают,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всё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ходить нельзя? (27)Неудобно. (28)Мы же 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родственники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какие, чтобы их кормить.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29)А дядя Вася ответил: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30)– А что я мог поделать! (31)Вопрос о шефстве у нас 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собрании решался. (32)И вот придумали…</a:t>
            </a:r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7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467544" y="980728"/>
            <a:ext cx="7408333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(33)Я тихо-тихо брёл по улицам. (34)Чтобы никто 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спрашивал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почему я пришёл раньше, остаток дня я просидел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пустой школе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(35)Последнее вырезанное слово я расковырял поясом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36)Его теперь никто не смог прочесть. (37)Только осталась 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чёрной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крышке глубокая белая ранка.</a:t>
            </a:r>
          </a:p>
          <a:p>
            <a:pPr marL="0" indent="0" algn="r"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(А. Приставкин*)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3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1124744"/>
            <a:ext cx="85689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Примеры-аргументы из текста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6563" y="2060848"/>
            <a:ext cx="799288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Рассказчик воспринимает уничтоженное им на парте слово как глубокую ранку, и эта история, на самом деле,  оставила в его душе такую же рану, такой же глубокий след, как стёртое слово. Почему мальчик стёр слово?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6287" y="3346709"/>
            <a:ext cx="799288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Мальчик искренне воспринял помощь шефов и наивно поверил в их человеческое участие и доброту, поэтому слово «шефы» стало для него одним из заветных, и он вырезал его на парте (предложение 12).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6287" y="4554607"/>
            <a:ext cx="799288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Детдомовцы в суровое военное </a:t>
            </a:r>
            <a:r>
              <a:rPr lang="ru-RU" sz="1600" b="1" dirty="0" smtClean="0">
                <a:solidFill>
                  <a:srgbClr val="002060"/>
                </a:solidFill>
              </a:rPr>
              <a:t>время нуждались в домашнем тепле и уюте, которого были лишены, поэтому дети так ожидали воскресного похода в гости (предложения 10-11).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5589240"/>
            <a:ext cx="799288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Случайно услышанные мальчиком слова жены дяди Васи (предложения 26-28) разрушили его веру в искренность их доброго отношения и участия, поэтому рассказчик стёр вырезанное на парте слово «шефы».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1844824"/>
            <a:ext cx="0" cy="4176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3" idx="1"/>
          </p:cNvCxnSpPr>
          <p:nvPr/>
        </p:nvCxnSpPr>
        <p:spPr>
          <a:xfrm>
            <a:off x="486523" y="249289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3789040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9552" y="494116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9552" y="602128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5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6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Композиция сочинения 15.2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1413" y="1628775"/>
            <a:ext cx="41767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Тезис:</a:t>
            </a: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толкование фрагмента текста</a:t>
            </a:r>
          </a:p>
        </p:txBody>
      </p:sp>
      <p:sp>
        <p:nvSpPr>
          <p:cNvPr id="6" name="Овал 5"/>
          <p:cNvSpPr/>
          <p:nvPr/>
        </p:nvSpPr>
        <p:spPr>
          <a:xfrm>
            <a:off x="971550" y="2900363"/>
            <a:ext cx="3095625" cy="1104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1-й пример-аргумент из текста</a:t>
            </a:r>
          </a:p>
        </p:txBody>
      </p:sp>
      <p:sp>
        <p:nvSpPr>
          <p:cNvPr id="7" name="Овал 6"/>
          <p:cNvSpPr/>
          <p:nvPr/>
        </p:nvSpPr>
        <p:spPr>
          <a:xfrm>
            <a:off x="5148263" y="2833688"/>
            <a:ext cx="3024187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2-й пример-аргумент из текста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56000" y="4894263"/>
            <a:ext cx="1873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00563" y="2376488"/>
            <a:ext cx="647700" cy="623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851275" y="2543175"/>
            <a:ext cx="43338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32138" y="4005263"/>
            <a:ext cx="1152525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091113" y="4005263"/>
            <a:ext cx="936625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rot="16200000" flipH="1">
            <a:off x="3378994" y="3664744"/>
            <a:ext cx="22431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/>
          <a:lstStyle/>
          <a:p>
            <a:pPr marL="0" indent="0" algn="r">
              <a:buNone/>
            </a:pPr>
            <a:r>
              <a:rPr lang="ru-RU" b="1" i="1" dirty="0" smtClean="0"/>
              <a:t>Язык следует рассматривать не как </a:t>
            </a:r>
          </a:p>
          <a:p>
            <a:pPr marL="0" indent="0" algn="r">
              <a:buNone/>
            </a:pPr>
            <a:r>
              <a:rPr lang="ru-RU" b="1" i="1" dirty="0" smtClean="0"/>
              <a:t>мёртвый продукт, а как созидающий процесс.</a:t>
            </a:r>
          </a:p>
          <a:p>
            <a:pPr marL="0" indent="0" algn="r">
              <a:buNone/>
            </a:pPr>
            <a:r>
              <a:rPr lang="ru-RU" dirty="0" smtClean="0"/>
              <a:t>Вильгельм фон Гумбольдт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b="1" i="1" dirty="0" smtClean="0"/>
              <a:t>Сущность языка нагляднее всего обнаруживается в его функционировании.</a:t>
            </a:r>
          </a:p>
          <a:p>
            <a:pPr marL="0" indent="0" algn="r">
              <a:buNone/>
            </a:pPr>
            <a:r>
              <a:rPr lang="ru-RU" dirty="0" err="1" smtClean="0"/>
              <a:t>Г.Н.Эйхбаум</a:t>
            </a:r>
            <a:endParaRPr lang="ru-RU" dirty="0"/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28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239000" cy="48463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3200" b="1" i="1" dirty="0" smtClean="0"/>
              <a:t>Текст - (лат.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textus</a:t>
            </a:r>
            <a:r>
              <a:rPr lang="ru-RU" sz="3200" b="1" i="1" dirty="0" smtClean="0"/>
              <a:t>) ткань,        сплетение, соединение.</a:t>
            </a:r>
          </a:p>
          <a:p>
            <a:pPr marL="0" indent="0">
              <a:buNone/>
            </a:pPr>
            <a:endParaRPr lang="ru-RU" sz="3200" b="1" dirty="0"/>
          </a:p>
          <a:p>
            <a:pPr algn="ctr">
              <a:buFont typeface="Wingdings" pitchFamily="2" charset="2"/>
              <a:buChar char="§"/>
            </a:pPr>
            <a:r>
              <a:rPr lang="ru-RU" sz="3200" b="1" dirty="0" smtClean="0"/>
              <a:t>  Что соединяется?</a:t>
            </a:r>
          </a:p>
          <a:p>
            <a:pPr algn="ctr">
              <a:buFont typeface="Wingdings" pitchFamily="2" charset="2"/>
              <a:buChar char="§"/>
            </a:pPr>
            <a:r>
              <a:rPr lang="ru-RU" sz="3200" b="1" dirty="0" smtClean="0"/>
              <a:t>  Как соединяется?</a:t>
            </a:r>
          </a:p>
          <a:p>
            <a:pPr algn="ctr">
              <a:buFont typeface="Wingdings" pitchFamily="2" charset="2"/>
              <a:buChar char="§"/>
            </a:pPr>
            <a:r>
              <a:rPr lang="ru-RU" sz="3200" b="1" dirty="0" smtClean="0"/>
              <a:t> Зачем соединяется?  </a:t>
            </a:r>
            <a:endParaRPr lang="ru-RU" sz="3200" b="1" dirty="0"/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3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Сочинение-рассуждение на ОГЭ проверяет </a:t>
            </a:r>
            <a:r>
              <a:rPr lang="ru-RU" sz="2800" b="1" dirty="0" err="1" smtClean="0"/>
              <a:t>сформированность</a:t>
            </a:r>
            <a:r>
              <a:rPr lang="ru-RU" sz="2800" b="1" dirty="0" smtClean="0"/>
              <a:t> следующих компетенций: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коммуникативных (</a:t>
            </a:r>
            <a:r>
              <a:rPr lang="ru-RU" sz="2800" dirty="0"/>
              <a:t>способность к пониманию текста и навыки продуцирования </a:t>
            </a:r>
            <a:r>
              <a:rPr lang="ru-RU" sz="2800" dirty="0" smtClean="0"/>
              <a:t>текста);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языковых;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культуроведческих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9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Сочинение-рассуждение на ОГЭ позволяет проверить уровень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следующих речевых умений и навыков: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адекватно воспринимать информацию (умение находить в тексте содержательно-</a:t>
            </a:r>
            <a:r>
              <a:rPr lang="ru-RU" dirty="0" err="1" smtClean="0"/>
              <a:t>фактуальную</a:t>
            </a:r>
            <a:r>
              <a:rPr lang="ru-RU" dirty="0" smtClean="0"/>
              <a:t> и содержательно-концептуальную информацию);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развивать мысль автора (комментировать высказывание);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аргументировать свою позицию;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последовательно и связно излагать свою мысль.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3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9291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15.2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3947"/>
            <a:ext cx="7772400" cy="5508525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«Автор идёт от мысли к словам, а читатель — от слов к мысли»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Николя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Шамфор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французский писатель, мыслитель 18-го века.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3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1110" y="940092"/>
            <a:ext cx="4000528" cy="5891800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Адресант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(автор текста)</a:t>
            </a: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Адресант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адресант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689" y="908720"/>
            <a:ext cx="4038600" cy="5891800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Адресат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(ученик)</a:t>
            </a: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Адресат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858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адресат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1148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"/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392016" y="2060848"/>
            <a:ext cx="1152525" cy="360363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4002206" y="1673507"/>
            <a:ext cx="1944688" cy="539750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4247355" y="3356992"/>
            <a:ext cx="1152525" cy="36036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Выгнутая вверх стрелка 7"/>
          <p:cNvSpPr/>
          <p:nvPr/>
        </p:nvSpPr>
        <p:spPr>
          <a:xfrm rot="10800000">
            <a:off x="3851275" y="3644901"/>
            <a:ext cx="1944688" cy="541337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247354" y="5327910"/>
            <a:ext cx="1152525" cy="360362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Выгнутая вверх стрелка 9"/>
          <p:cNvSpPr/>
          <p:nvPr/>
        </p:nvSpPr>
        <p:spPr>
          <a:xfrm rot="10800000">
            <a:off x="3825206" y="5680075"/>
            <a:ext cx="1943100" cy="539750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3865818" y="4875873"/>
            <a:ext cx="1944688" cy="539750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2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15.2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67544" y="2132856"/>
            <a:ext cx="7408333" cy="3450696"/>
          </a:xfrm>
        </p:spPr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ru-RU" sz="2400" i="1" dirty="0" smtClean="0"/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Напишите сочинение-рассуждение. Объясните, как Вы понимаете смысл предложения текста: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Только осталась на чёрной крышке глубокая белая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ранка».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Приведите в сочинении два аргумента из прочитанного текста, подтверждающих Ваши рассуждения.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Приводя примеры, указывайте номера нужных предложений или применяйте цитирование.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Объём сочинения должен составлять не менее 70 слов.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Если сочинение представляет собой пересказанный или полностью переписанный исходный текст без каких бы то ни было комментариев, то такая работа оценивается нулём баллов.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bershadskaya_vv\Desktop\Рисунок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656184" cy="75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0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537</TotalTime>
  <Words>1259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Сочинение 15.2 на огэ: алгоритм подготовки и выполнения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«Автор идёт от мысли к словам, а читатель — от слов к мысли»   Николя Шамфор, французский писатель, мыслитель 18-го века. </vt:lpstr>
      <vt:lpstr>Презентация PowerPoint</vt:lpstr>
      <vt:lpstr>  Задание 15.2</vt:lpstr>
      <vt:lpstr>Последовательность работы над сочинением на тему задания 15.2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Композиция сочинения 15.2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язык.  Подготовка к ЕГЭ-2016</dc:title>
  <dc:creator>konovalova_nm</dc:creator>
  <cp:lastModifiedBy>Admin</cp:lastModifiedBy>
  <cp:revision>50</cp:revision>
  <dcterms:created xsi:type="dcterms:W3CDTF">2015-10-30T08:18:34Z</dcterms:created>
  <dcterms:modified xsi:type="dcterms:W3CDTF">2017-05-13T08:18:49Z</dcterms:modified>
</cp:coreProperties>
</file>